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1" r:id="rId4"/>
    <p:sldId id="258" r:id="rId5"/>
    <p:sldId id="259" r:id="rId6"/>
    <p:sldId id="260" r:id="rId7"/>
    <p:sldId id="268" r:id="rId8"/>
    <p:sldId id="261" r:id="rId9"/>
    <p:sldId id="269" r:id="rId10"/>
    <p:sldId id="262" r:id="rId11"/>
    <p:sldId id="275" r:id="rId12"/>
    <p:sldId id="263" r:id="rId13"/>
    <p:sldId id="271" r:id="rId14"/>
    <p:sldId id="264" r:id="rId15"/>
    <p:sldId id="270" r:id="rId16"/>
    <p:sldId id="265" r:id="rId17"/>
    <p:sldId id="266" r:id="rId18"/>
    <p:sldId id="273" r:id="rId19"/>
    <p:sldId id="274" r:id="rId20"/>
    <p:sldId id="272" r:id="rId21"/>
    <p:sldId id="267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22" autoAdjust="0"/>
  </p:normalViewPr>
  <p:slideViewPr>
    <p:cSldViewPr>
      <p:cViewPr varScale="1">
        <p:scale>
          <a:sx n="82" d="100"/>
          <a:sy n="82" d="100"/>
        </p:scale>
        <p:origin x="4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329F65-C728-4F64-B756-65C6470962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F4A747-98B3-4B6A-AB8A-DC8D2D780E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0940F-B972-4CFC-884A-E5253AD258A8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4651390-A621-489D-963D-4317D3C308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2BA291-B4DF-416A-89B2-2D0C9AA8D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BBDF0-AA4F-42A3-B2B9-CBB24B9646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7FB62-5A51-4B67-AA99-74F38515C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A6F5B-2608-4667-B177-FE47052AD87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60DC36-8EFA-4378-9855-E019C55AC47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7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87853-62B1-45FA-9FAC-B7DD5CAD6C5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://jm.iet.tj/" TargetMode="Externa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49019-C4B1-4A78-A6AD-FC9AB7DB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07" y="252288"/>
            <a:ext cx="5441065" cy="3892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4E17C-E966-4755-9FB1-7A31B1BD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772" y="233238"/>
            <a:ext cx="5486400" cy="4034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5BEEE-D198-4078-944E-E3B431DE2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557" y="6244091"/>
            <a:ext cx="6325043" cy="1578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56E39-33D1-4911-8892-AE283524D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03"/>
          <a:stretch/>
        </p:blipFill>
        <p:spPr>
          <a:xfrm>
            <a:off x="-6350" y="8408868"/>
            <a:ext cx="16262350" cy="754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0F24C6-B843-4909-B080-92AF0D3C9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6047" y="974279"/>
            <a:ext cx="3772246" cy="49764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E0212C-3920-4458-8412-D0D6432BA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00" y="4267200"/>
            <a:ext cx="3614200" cy="3892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4BF9B8-468D-4056-947E-49F6BE89D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0211" y="4267200"/>
            <a:ext cx="3096057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D3B6E83-2D58-425A-B997-11C04D496C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/>
          <a:stretch/>
        </p:blipFill>
        <p:spPr bwMode="auto">
          <a:xfrm>
            <a:off x="4568826" y="8237"/>
            <a:ext cx="5797382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4">
            <a:extLst>
              <a:ext uri="{FF2B5EF4-FFF2-40B4-BE49-F238E27FC236}">
                <a16:creationId xmlns:a16="http://schemas.microsoft.com/office/drawing/2014/main" id="{71637CFC-E0C4-480D-BA6C-86BCB4FF55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437" y="0"/>
            <a:ext cx="5846919" cy="322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11B8C9F7-8E47-42BF-AE42-86E982A77B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764" y="3229581"/>
            <a:ext cx="6564592" cy="295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1">
            <a:extLst>
              <a:ext uri="{FF2B5EF4-FFF2-40B4-BE49-F238E27FC236}">
                <a16:creationId xmlns:a16="http://schemas.microsoft.com/office/drawing/2014/main" id="{440BCC80-719C-410C-A292-B84335AEFE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" y="5972779"/>
            <a:ext cx="5638801" cy="320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3">
            <a:extLst>
              <a:ext uri="{FF2B5EF4-FFF2-40B4-BE49-F238E27FC236}">
                <a16:creationId xmlns:a16="http://schemas.microsoft.com/office/drawing/2014/main" id="{6501C69D-BB11-4B8F-8076-6A4B4A89B0E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7"/>
            <a:ext cx="4699000" cy="273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5">
            <a:extLst>
              <a:ext uri="{FF2B5EF4-FFF2-40B4-BE49-F238E27FC236}">
                <a16:creationId xmlns:a16="http://schemas.microsoft.com/office/drawing/2014/main" id="{ED1213A3-1F0E-431D-BB37-56E4F35571F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88" y="5997436"/>
            <a:ext cx="5638801" cy="31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EAB9E9E9-75AA-43F8-A2D1-946C9FAE4BA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1" y="6102161"/>
            <a:ext cx="6315756" cy="300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7">
            <a:extLst>
              <a:ext uri="{FF2B5EF4-FFF2-40B4-BE49-F238E27FC236}">
                <a16:creationId xmlns:a16="http://schemas.microsoft.com/office/drawing/2014/main" id="{818CA186-F6E3-4D96-8F00-057F2895D17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74" y="2681590"/>
            <a:ext cx="5024395" cy="33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F9D802E-272E-4619-83C7-DB39C327320C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t="8547"/>
          <a:stretch/>
        </p:blipFill>
        <p:spPr bwMode="auto">
          <a:xfrm>
            <a:off x="4531068" y="3094145"/>
            <a:ext cx="5085201" cy="2955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496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5">
            <a:extLst>
              <a:ext uri="{FF2B5EF4-FFF2-40B4-BE49-F238E27FC236}">
                <a16:creationId xmlns:a16="http://schemas.microsoft.com/office/drawing/2014/main" id="{3CE63997-653D-48DC-A17E-45E80542168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7"/>
          <a:stretch/>
        </p:blipFill>
        <p:spPr bwMode="auto">
          <a:xfrm>
            <a:off x="4962907" y="0"/>
            <a:ext cx="5468131" cy="2949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73">
            <a:extLst>
              <a:ext uri="{FF2B5EF4-FFF2-40B4-BE49-F238E27FC236}">
                <a16:creationId xmlns:a16="http://schemas.microsoft.com/office/drawing/2014/main" id="{4EED5665-F85D-4C0B-9401-5E47429E39E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 r="15116" b="9536"/>
          <a:stretch/>
        </p:blipFill>
        <p:spPr bwMode="auto">
          <a:xfrm>
            <a:off x="0" y="3344834"/>
            <a:ext cx="4927600" cy="3047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75">
            <a:extLst>
              <a:ext uri="{FF2B5EF4-FFF2-40B4-BE49-F238E27FC236}">
                <a16:creationId xmlns:a16="http://schemas.microsoft.com/office/drawing/2014/main" id="{3417ACE7-0494-4D16-8EB7-8E7C45FC323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5"/>
          <a:stretch/>
        </p:blipFill>
        <p:spPr bwMode="auto">
          <a:xfrm>
            <a:off x="4915929" y="2949866"/>
            <a:ext cx="5761769" cy="3407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101">
            <a:extLst>
              <a:ext uri="{FF2B5EF4-FFF2-40B4-BE49-F238E27FC236}">
                <a16:creationId xmlns:a16="http://schemas.microsoft.com/office/drawing/2014/main" id="{B97D79CB-C866-45D0-8F9D-C8905B2FAEF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6" y="0"/>
            <a:ext cx="5012038" cy="334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12">
            <a:extLst>
              <a:ext uri="{FF2B5EF4-FFF2-40B4-BE49-F238E27FC236}">
                <a16:creationId xmlns:a16="http://schemas.microsoft.com/office/drawing/2014/main" id="{AC2699FC-ED44-4141-B3F5-ACCC2F6A468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5"/>
          <a:stretch/>
        </p:blipFill>
        <p:spPr bwMode="auto">
          <a:xfrm>
            <a:off x="10431038" y="0"/>
            <a:ext cx="5809859" cy="3407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74">
            <a:extLst>
              <a:ext uri="{FF2B5EF4-FFF2-40B4-BE49-F238E27FC236}">
                <a16:creationId xmlns:a16="http://schemas.microsoft.com/office/drawing/2014/main" id="{B5DC259F-B192-4892-B82E-0EFDF7C2956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/>
          <a:stretch/>
        </p:blipFill>
        <p:spPr bwMode="auto">
          <a:xfrm>
            <a:off x="10677698" y="3344834"/>
            <a:ext cx="5566631" cy="3010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6">
            <a:extLst>
              <a:ext uri="{FF2B5EF4-FFF2-40B4-BE49-F238E27FC236}">
                <a16:creationId xmlns:a16="http://schemas.microsoft.com/office/drawing/2014/main" id="{A01BA131-186F-4284-88C0-4D80175A9F9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2065"/>
            <a:ext cx="3937000" cy="275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93">
            <a:extLst>
              <a:ext uri="{FF2B5EF4-FFF2-40B4-BE49-F238E27FC236}">
                <a16:creationId xmlns:a16="http://schemas.microsoft.com/office/drawing/2014/main" id="{093FCBCF-9E9A-4D2C-8CB5-689E4D141C95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/>
          <a:stretch/>
        </p:blipFill>
        <p:spPr bwMode="auto">
          <a:xfrm>
            <a:off x="3942492" y="6354994"/>
            <a:ext cx="4490308" cy="278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80">
            <a:extLst>
              <a:ext uri="{FF2B5EF4-FFF2-40B4-BE49-F238E27FC236}">
                <a16:creationId xmlns:a16="http://schemas.microsoft.com/office/drawing/2014/main" id="{82A03B85-6BD4-4346-B701-7550168A7B45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8576"/>
          <a:stretch/>
        </p:blipFill>
        <p:spPr bwMode="auto">
          <a:xfrm>
            <a:off x="8066763" y="6294700"/>
            <a:ext cx="5243204" cy="28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64">
            <a:extLst>
              <a:ext uri="{FF2B5EF4-FFF2-40B4-BE49-F238E27FC236}">
                <a16:creationId xmlns:a16="http://schemas.microsoft.com/office/drawing/2014/main" id="{15107784-2FBC-41A4-A7FB-B8D21536C97E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-506" r="24898" b="506"/>
          <a:stretch/>
        </p:blipFill>
        <p:spPr bwMode="auto">
          <a:xfrm>
            <a:off x="13288634" y="6284402"/>
            <a:ext cx="2942150" cy="2859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069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A9323-0700-4CC0-A56B-DCADF76D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16268701" cy="746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5D17B-0111-414E-91E3-767614225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9" y="0"/>
            <a:ext cx="16256000" cy="187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0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8">
            <a:extLst>
              <a:ext uri="{FF2B5EF4-FFF2-40B4-BE49-F238E27FC236}">
                <a16:creationId xmlns:a16="http://schemas.microsoft.com/office/drawing/2014/main" id="{0CE10813-09DA-4456-807D-A0A60A1B4C5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" y="5639955"/>
            <a:ext cx="6438476" cy="349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31">
            <a:extLst>
              <a:ext uri="{FF2B5EF4-FFF2-40B4-BE49-F238E27FC236}">
                <a16:creationId xmlns:a16="http://schemas.microsoft.com/office/drawing/2014/main" id="{CA4426B4-8101-4232-9030-EA508D4B3D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" y="36889"/>
            <a:ext cx="6746553" cy="351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24">
            <a:extLst>
              <a:ext uri="{FF2B5EF4-FFF2-40B4-BE49-F238E27FC236}">
                <a16:creationId xmlns:a16="http://schemas.microsoft.com/office/drawing/2014/main" id="{E4AB1380-E0D2-4D86-B93B-51A5D32CA2A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" y="2922057"/>
            <a:ext cx="6478467" cy="351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25">
            <a:extLst>
              <a:ext uri="{FF2B5EF4-FFF2-40B4-BE49-F238E27FC236}">
                <a16:creationId xmlns:a16="http://schemas.microsoft.com/office/drawing/2014/main" id="{A37A32D2-587B-48A6-8500-23ECFAFF28B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21" y="29993"/>
            <a:ext cx="6381346" cy="346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26">
            <a:extLst>
              <a:ext uri="{FF2B5EF4-FFF2-40B4-BE49-F238E27FC236}">
                <a16:creationId xmlns:a16="http://schemas.microsoft.com/office/drawing/2014/main" id="{82934D6F-6848-45DA-A9C8-253BF48AE50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93" y="2900634"/>
            <a:ext cx="6497034" cy="355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2">
            <a:extLst>
              <a:ext uri="{FF2B5EF4-FFF2-40B4-BE49-F238E27FC236}">
                <a16:creationId xmlns:a16="http://schemas.microsoft.com/office/drawing/2014/main" id="{9ED44D07-315F-4702-A0A2-07386648C6D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949" y="5665122"/>
            <a:ext cx="6478466" cy="349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21">
            <a:extLst>
              <a:ext uri="{FF2B5EF4-FFF2-40B4-BE49-F238E27FC236}">
                <a16:creationId xmlns:a16="http://schemas.microsoft.com/office/drawing/2014/main" id="{954834A9-51C0-4CE3-A4C7-93207C83896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272" y="28267"/>
            <a:ext cx="6362779" cy="346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29">
            <a:extLst>
              <a:ext uri="{FF2B5EF4-FFF2-40B4-BE49-F238E27FC236}">
                <a16:creationId xmlns:a16="http://schemas.microsoft.com/office/drawing/2014/main" id="{C54D5863-6882-4229-994B-278D04332D5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120" y="2892275"/>
            <a:ext cx="6341356" cy="343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34">
            <a:extLst>
              <a:ext uri="{FF2B5EF4-FFF2-40B4-BE49-F238E27FC236}">
                <a16:creationId xmlns:a16="http://schemas.microsoft.com/office/drawing/2014/main" id="{B35E827B-6288-4337-B263-A3084E09439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583" y="5678266"/>
            <a:ext cx="5759360" cy="3480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56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D560C5-FB4D-45A5-A41A-2FCEFD1FB03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6" y="152400"/>
            <a:ext cx="4343400" cy="483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8E0C01-54F7-4F4E-8CDB-A5C2B1298D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34" y="5400302"/>
            <a:ext cx="4107668" cy="359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FD71A4-43BD-4AD7-B677-BB30F40378E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20" y="153479"/>
            <a:ext cx="4198800" cy="48387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103B1-D7FE-42DF-9E90-C93504C8486F}"/>
              </a:ext>
            </a:extLst>
          </p:cNvPr>
          <p:cNvSpPr txBox="1"/>
          <p:nvPr/>
        </p:nvSpPr>
        <p:spPr>
          <a:xfrm>
            <a:off x="9194800" y="8280457"/>
            <a:ext cx="8130746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 to the web page: </a:t>
            </a:r>
            <a:r>
              <a:rPr lang="en-GB" sz="2800" u="sng" dirty="0">
                <a:solidFill>
                  <a:srgbClr val="0000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http://jm.iet.tj/</a:t>
            </a:r>
            <a:r>
              <a:rPr lang="en-GB" sz="2800" dirty="0">
                <a:solidFill>
                  <a:srgbClr val="0000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8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E8C5320B-8D94-4588-8C4B-D17CE4500C1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8" t="3149" r="29804" b="3937"/>
          <a:stretch/>
        </p:blipFill>
        <p:spPr bwMode="auto">
          <a:xfrm>
            <a:off x="441711" y="4876799"/>
            <a:ext cx="3766170" cy="426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C0867A-B257-4936-9186-A05BF55BB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400" y="304800"/>
            <a:ext cx="6410928" cy="76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85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 hidden="1">
            <a:extLst>
              <a:ext uri="{FF2B5EF4-FFF2-40B4-BE49-F238E27FC236}">
                <a16:creationId xmlns:a16="http://schemas.microsoft.com/office/drawing/2014/main" id="{D33B6BF4-2C08-4464-A4ED-A7F5F991F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7 с анализом проекта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807701" y="697197"/>
            <a:ext cx="54483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304800" y="254001"/>
            <a:ext cx="15646400" cy="517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37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Timetable</a:t>
            </a:r>
            <a:endParaRPr lang="ru-RU" sz="37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" y="697197"/>
            <a:ext cx="54483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15207"/>
              </p:ext>
            </p:extLst>
          </p:nvPr>
        </p:nvGraphicFramePr>
        <p:xfrm>
          <a:off x="304797" y="959555"/>
          <a:ext cx="15817759" cy="7911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37280">
                  <a:extLst>
                    <a:ext uri="{9D8B030D-6E8A-4147-A177-3AD203B41FA5}">
                      <a16:colId xmlns:a16="http://schemas.microsoft.com/office/drawing/2014/main" val="535088397"/>
                    </a:ext>
                  </a:extLst>
                </a:gridCol>
                <a:gridCol w="764275">
                  <a:extLst>
                    <a:ext uri="{9D8B030D-6E8A-4147-A177-3AD203B41FA5}">
                      <a16:colId xmlns:a16="http://schemas.microsoft.com/office/drawing/2014/main" val="811414662"/>
                    </a:ext>
                  </a:extLst>
                </a:gridCol>
                <a:gridCol w="746077">
                  <a:extLst>
                    <a:ext uri="{9D8B030D-6E8A-4147-A177-3AD203B41FA5}">
                      <a16:colId xmlns:a16="http://schemas.microsoft.com/office/drawing/2014/main" val="1911408595"/>
                    </a:ext>
                  </a:extLst>
                </a:gridCol>
                <a:gridCol w="818867">
                  <a:extLst>
                    <a:ext uri="{9D8B030D-6E8A-4147-A177-3AD203B41FA5}">
                      <a16:colId xmlns:a16="http://schemas.microsoft.com/office/drawing/2014/main" val="116292053"/>
                    </a:ext>
                  </a:extLst>
                </a:gridCol>
                <a:gridCol w="818865">
                  <a:extLst>
                    <a:ext uri="{9D8B030D-6E8A-4147-A177-3AD203B41FA5}">
                      <a16:colId xmlns:a16="http://schemas.microsoft.com/office/drawing/2014/main" val="2900102953"/>
                    </a:ext>
                  </a:extLst>
                </a:gridCol>
                <a:gridCol w="749945">
                  <a:extLst>
                    <a:ext uri="{9D8B030D-6E8A-4147-A177-3AD203B41FA5}">
                      <a16:colId xmlns:a16="http://schemas.microsoft.com/office/drawing/2014/main" val="1743081241"/>
                    </a:ext>
                  </a:extLst>
                </a:gridCol>
                <a:gridCol w="791040">
                  <a:extLst>
                    <a:ext uri="{9D8B030D-6E8A-4147-A177-3AD203B41FA5}">
                      <a16:colId xmlns:a16="http://schemas.microsoft.com/office/drawing/2014/main" val="3259699665"/>
                    </a:ext>
                  </a:extLst>
                </a:gridCol>
                <a:gridCol w="715444">
                  <a:extLst>
                    <a:ext uri="{9D8B030D-6E8A-4147-A177-3AD203B41FA5}">
                      <a16:colId xmlns:a16="http://schemas.microsoft.com/office/drawing/2014/main" val="3262325759"/>
                    </a:ext>
                  </a:extLst>
                </a:gridCol>
                <a:gridCol w="746077">
                  <a:extLst>
                    <a:ext uri="{9D8B030D-6E8A-4147-A177-3AD203B41FA5}">
                      <a16:colId xmlns:a16="http://schemas.microsoft.com/office/drawing/2014/main" val="3246896385"/>
                    </a:ext>
                  </a:extLst>
                </a:gridCol>
                <a:gridCol w="746079">
                  <a:extLst>
                    <a:ext uri="{9D8B030D-6E8A-4147-A177-3AD203B41FA5}">
                      <a16:colId xmlns:a16="http://schemas.microsoft.com/office/drawing/2014/main" val="2535596417"/>
                    </a:ext>
                  </a:extLst>
                </a:gridCol>
                <a:gridCol w="818865">
                  <a:extLst>
                    <a:ext uri="{9D8B030D-6E8A-4147-A177-3AD203B41FA5}">
                      <a16:colId xmlns:a16="http://schemas.microsoft.com/office/drawing/2014/main" val="2068084179"/>
                    </a:ext>
                  </a:extLst>
                </a:gridCol>
                <a:gridCol w="746077">
                  <a:extLst>
                    <a:ext uri="{9D8B030D-6E8A-4147-A177-3AD203B41FA5}">
                      <a16:colId xmlns:a16="http://schemas.microsoft.com/office/drawing/2014/main" val="607631712"/>
                    </a:ext>
                  </a:extLst>
                </a:gridCol>
                <a:gridCol w="818868">
                  <a:extLst>
                    <a:ext uri="{9D8B030D-6E8A-4147-A177-3AD203B41FA5}">
                      <a16:colId xmlns:a16="http://schemas.microsoft.com/office/drawing/2014/main" val="1765113832"/>
                    </a:ext>
                  </a:extLst>
                </a:gridCol>
              </a:tblGrid>
              <a:tr h="494453">
                <a:tc rowSpan="3">
                  <a:txBody>
                    <a:bodyPr/>
                    <a:lstStyle/>
                    <a:p>
                      <a:pPr algn="ctr"/>
                      <a:r>
                        <a:rPr lang="en-US" sz="3500" b="1" dirty="0"/>
                        <a:t>Activity</a:t>
                      </a:r>
                      <a:endParaRPr lang="ru-RU" sz="35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Year 1</a:t>
                      </a:r>
                      <a:endParaRPr lang="ru-RU" sz="2400" i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Year 2</a:t>
                      </a:r>
                      <a:endParaRPr lang="ru-RU" sz="2400" i="1" dirty="0"/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Year</a:t>
                      </a:r>
                      <a:r>
                        <a:rPr lang="en-US" sz="2400" i="1" baseline="0" dirty="0"/>
                        <a:t> 3</a:t>
                      </a:r>
                      <a:endParaRPr lang="ru-RU" sz="2400" i="1" dirty="0"/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433634"/>
                  </a:ext>
                </a:extLst>
              </a:tr>
              <a:tr h="49445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</a:t>
                      </a:r>
                      <a:r>
                        <a:rPr lang="en-US" sz="2400" b="1" baseline="0" dirty="0"/>
                        <a:t>1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Q2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</a:t>
                      </a:r>
                      <a:r>
                        <a:rPr lang="en-US" sz="2400" b="1" baseline="0" dirty="0"/>
                        <a:t>3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Q4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Q1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</a:t>
                      </a:r>
                      <a:r>
                        <a:rPr lang="en-US" sz="2400" b="1" baseline="0" dirty="0"/>
                        <a:t>2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Q3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Q4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Q1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Q2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</a:t>
                      </a:r>
                      <a:r>
                        <a:rPr lang="en-US" sz="2400" b="1" baseline="0" dirty="0"/>
                        <a:t>3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Q4</a:t>
                      </a:r>
                      <a:endParaRPr lang="ru-RU" sz="2400" b="1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3273258"/>
                  </a:ext>
                </a:extLst>
              </a:tr>
              <a:tr h="49445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101146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1.2 </a:t>
                      </a:r>
                      <a:r>
                        <a:rPr lang="en-GB" sz="1900" dirty="0">
                          <a:effectLst/>
                        </a:rPr>
                        <a:t>- Development of the European Integration module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410332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2.1 </a:t>
                      </a:r>
                      <a:r>
                        <a:rPr lang="en-GB" sz="1900" dirty="0">
                          <a:effectLst/>
                        </a:rPr>
                        <a:t>- Orientation seminar on European studies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37699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2.2 </a:t>
                      </a:r>
                      <a:r>
                        <a:rPr lang="en-GB" sz="1900" dirty="0">
                          <a:effectLst/>
                        </a:rPr>
                        <a:t>- Series of Seminars about European Union Integration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757865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2.3 </a:t>
                      </a:r>
                      <a:r>
                        <a:rPr lang="en-GB" sz="1900" dirty="0">
                          <a:effectLst/>
                        </a:rPr>
                        <a:t>- Training on methodology of teaching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433777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3.1 </a:t>
                      </a:r>
                      <a:r>
                        <a:rPr lang="en-GB" sz="1900" dirty="0">
                          <a:effectLst/>
                        </a:rPr>
                        <a:t>- Summer Camp European Integration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217326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3.2 </a:t>
                      </a:r>
                      <a:r>
                        <a:rPr lang="en-GB" sz="1900" dirty="0">
                          <a:effectLst/>
                        </a:rPr>
                        <a:t>- 4 ECTS European Integration course 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3431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4.1 </a:t>
                      </a:r>
                      <a:r>
                        <a:rPr lang="en-GB" sz="1900" dirty="0">
                          <a:effectLst/>
                        </a:rPr>
                        <a:t>- Creating project’s web page 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533792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4.2 </a:t>
                      </a:r>
                      <a:r>
                        <a:rPr lang="en-GB" sz="1900" dirty="0">
                          <a:effectLst/>
                        </a:rPr>
                        <a:t>- Internal roundtables 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23971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4.3 </a:t>
                      </a:r>
                      <a:r>
                        <a:rPr lang="en-GB" sz="1900" dirty="0">
                          <a:effectLst/>
                        </a:rPr>
                        <a:t>- Closing Conference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74635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5.1 </a:t>
                      </a:r>
                      <a:r>
                        <a:rPr lang="en-GB" sz="1900" dirty="0">
                          <a:effectLst/>
                        </a:rPr>
                        <a:t>- Kick-off meeting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00669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5.2 </a:t>
                      </a:r>
                      <a:r>
                        <a:rPr lang="en-GB" sz="1900" dirty="0">
                          <a:effectLst/>
                        </a:rPr>
                        <a:t>- Partner meetings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929116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5.3 </a:t>
                      </a:r>
                      <a:r>
                        <a:rPr lang="en-GB" sz="1900" dirty="0">
                          <a:effectLst/>
                        </a:rPr>
                        <a:t>- Overall project management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25374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1" i="1" dirty="0">
                          <a:effectLst/>
                        </a:rPr>
                        <a:t>Task 5.4 </a:t>
                      </a:r>
                      <a:r>
                        <a:rPr lang="en-GB" sz="1900" dirty="0">
                          <a:effectLst/>
                        </a:rPr>
                        <a:t>– Reporting</a:t>
                      </a:r>
                      <a:endParaRPr lang="ru-RU" sz="19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88" marR="85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X</a:t>
                      </a:r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288205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 flipH="1">
            <a:off x="322996" y="1947081"/>
            <a:ext cx="648268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9183" y="2009547"/>
            <a:ext cx="65008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b="1" i="1" dirty="0"/>
              <a:t>Task 1.1 </a:t>
            </a:r>
            <a:r>
              <a:rPr lang="en-GB" sz="1867" dirty="0"/>
              <a:t>- Analysis of the current courses at IET TSUC </a:t>
            </a:r>
            <a:endParaRPr lang="ru-RU" sz="1867" dirty="0">
              <a:solidFill>
                <a:srgbClr val="595959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5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8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F72701-9F95-494A-85B1-706242468E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5" y="568410"/>
            <a:ext cx="7772398" cy="388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8">
            <a:extLst>
              <a:ext uri="{FF2B5EF4-FFF2-40B4-BE49-F238E27FC236}">
                <a16:creationId xmlns:a16="http://schemas.microsoft.com/office/drawing/2014/main" id="{B48AD5EF-2B34-40E2-8B8D-9DD848AE649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84"/>
          <a:stretch/>
        </p:blipFill>
        <p:spPr bwMode="auto">
          <a:xfrm>
            <a:off x="122175" y="4572000"/>
            <a:ext cx="7772398" cy="4133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11">
            <a:extLst>
              <a:ext uri="{FF2B5EF4-FFF2-40B4-BE49-F238E27FC236}">
                <a16:creationId xmlns:a16="http://schemas.microsoft.com/office/drawing/2014/main" id="{E44A15F8-9E95-430E-9B28-3C4232D7344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8161972" y="568410"/>
            <a:ext cx="7772398" cy="3886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22">
            <a:extLst>
              <a:ext uri="{FF2B5EF4-FFF2-40B4-BE49-F238E27FC236}">
                <a16:creationId xmlns:a16="http://schemas.microsoft.com/office/drawing/2014/main" id="{D497569C-60CF-40E9-A249-3520E87DE65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972" y="4572000"/>
            <a:ext cx="7971853" cy="4133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41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1">
            <a:extLst>
              <a:ext uri="{FF2B5EF4-FFF2-40B4-BE49-F238E27FC236}">
                <a16:creationId xmlns:a16="http://schemas.microsoft.com/office/drawing/2014/main" id="{A36D6B0C-66A2-4995-88F4-56624BA334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71" y="4625554"/>
            <a:ext cx="7929177" cy="449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46">
            <a:extLst>
              <a:ext uri="{FF2B5EF4-FFF2-40B4-BE49-F238E27FC236}">
                <a16:creationId xmlns:a16="http://schemas.microsoft.com/office/drawing/2014/main" id="{FC50FDD3-F512-40C2-A6E9-76AE7C353B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" y="80326"/>
            <a:ext cx="8053891" cy="449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7">
            <a:extLst>
              <a:ext uri="{FF2B5EF4-FFF2-40B4-BE49-F238E27FC236}">
                <a16:creationId xmlns:a16="http://schemas.microsoft.com/office/drawing/2014/main" id="{8B622C62-0077-4CD7-858B-F5E31EBC85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40" y="80326"/>
            <a:ext cx="7906589" cy="449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48">
            <a:extLst>
              <a:ext uri="{FF2B5EF4-FFF2-40B4-BE49-F238E27FC236}">
                <a16:creationId xmlns:a16="http://schemas.microsoft.com/office/drawing/2014/main" id="{9E86D7BE-C904-4367-812C-E3A8158FB26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" y="4594655"/>
            <a:ext cx="8053891" cy="4491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489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177</Words>
  <Application>Microsoft Office PowerPoint</Application>
  <PresentationFormat>Custom</PresentationFormat>
  <Paragraphs>73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Слайд 7 с анализом проекта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S.Mukhtorov</dc:creator>
  <cp:lastModifiedBy>Saidqosim Mukhtorov</cp:lastModifiedBy>
  <cp:revision>41</cp:revision>
  <dcterms:created xsi:type="dcterms:W3CDTF">2006-08-16T00:00:00Z</dcterms:created>
  <dcterms:modified xsi:type="dcterms:W3CDTF">2026-05-16T10:30:12Z</dcterms:modified>
</cp:coreProperties>
</file>